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3" r:id="rId22"/>
    <p:sldId id="284" r:id="rId23"/>
    <p:sldId id="282" r:id="rId24"/>
    <p:sldId id="285" r:id="rId25"/>
    <p:sldId id="286" r:id="rId26"/>
    <p:sldId id="287" r:id="rId27"/>
    <p:sldId id="288" r:id="rId28"/>
    <p:sldId id="293" r:id="rId29"/>
    <p:sldId id="290" r:id="rId30"/>
    <p:sldId id="291" r:id="rId31"/>
    <p:sldId id="292" r:id="rId32"/>
    <p:sldId id="295" r:id="rId33"/>
    <p:sldId id="296" r:id="rId34"/>
    <p:sldId id="294" r:id="rId35"/>
    <p:sldId id="297" r:id="rId36"/>
    <p:sldId id="29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La derivada de una función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537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712" y="183630"/>
            <a:ext cx="9603275" cy="1049235"/>
          </a:xfrm>
        </p:spPr>
        <p:txBody>
          <a:bodyPr/>
          <a:lstStyle/>
          <a:p>
            <a:r>
              <a:rPr lang="es-CL" dirty="0" smtClean="0"/>
              <a:t>Fórmulas </a:t>
            </a:r>
            <a:r>
              <a:rPr lang="es-CL" dirty="0" smtClean="0"/>
              <a:t>de derivación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85535" y="875555"/>
                <a:ext cx="9603275" cy="345061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CL" b="1" dirty="0"/>
                  <a:t>Derivada de la función potencia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   ,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𝑢𝑛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ú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𝑚𝑒𝑟𝑜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𝑛𝑎𝑡𝑢𝑟𝑎𝑙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s-CL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s-CL" sz="2600" dirty="0" smtClean="0"/>
              </a:p>
              <a:p>
                <a:endParaRPr lang="es-CL" dirty="0"/>
              </a:p>
              <a:p>
                <a:r>
                  <a:rPr lang="es-CL" b="1" dirty="0"/>
                  <a:t>Ejemplo:</a:t>
                </a:r>
                <a:r>
                  <a:rPr lang="es-CL" dirty="0"/>
                  <a:t> Calcular la derivada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/>
                  <a:t> para un punto de abscisa x cualquiera.</a:t>
                </a:r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Solución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=2∙6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6−1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endParaRPr lang="es-CL" dirty="0" smtClean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535" y="875555"/>
                <a:ext cx="9603275" cy="3450613"/>
              </a:xfrm>
              <a:blipFill rotWithShape="0">
                <a:blip r:embed="rId2"/>
                <a:stretch>
                  <a:fillRect l="-762" t="-53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28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29090" y="570754"/>
                <a:ext cx="10345310" cy="5209157"/>
              </a:xfrm>
            </p:spPr>
            <p:txBody>
              <a:bodyPr>
                <a:normAutofit/>
              </a:bodyPr>
              <a:lstStyle/>
              <a:p>
                <a:r>
                  <a:rPr lang="es-CL" b="1" dirty="0"/>
                  <a:t>Derivada de una suma de funciones reales.</a:t>
                </a:r>
                <a:endParaRPr lang="es-CL" dirty="0"/>
              </a:p>
              <a:p>
                <a:r>
                  <a:rPr lang="es-CL" dirty="0"/>
                  <a:t>Si las funciones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CL" dirty="0"/>
                  <a:t> , son derivables en un punto a, la función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CL" dirty="0"/>
                  <a:t> también será derivable en el punto a, y se cumple que: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s-CL" sz="2400" dirty="0" smtClean="0"/>
              </a:p>
              <a:p>
                <a:r>
                  <a:rPr lang="es-CL" b="1" dirty="0"/>
                  <a:t>Ejemplos:</a:t>
                </a:r>
                <a:endParaRPr lang="es-CL" dirty="0"/>
              </a:p>
              <a:p>
                <a:r>
                  <a:rPr lang="es-CL" dirty="0"/>
                  <a:t>                 Si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la derivada de f(x) para un x cualquiera es:</a:t>
                </a:r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Sea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Donde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090" y="570754"/>
                <a:ext cx="10345310" cy="5209157"/>
              </a:xfrm>
              <a:blipFill rotWithShape="0">
                <a:blip r:embed="rId2"/>
                <a:stretch>
                  <a:fillRect l="-825" t="-117" r="-2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4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03312" y="367555"/>
                <a:ext cx="11350021" cy="52430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s-CL" b="1" dirty="0"/>
                  <a:t>Derivada del producto de una constante por una función:</a:t>
                </a:r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Si f es una función derivable en a, la función g=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CL" dirty="0"/>
                  <a:t>donde K es una constante, también es derivable en el punto a y se verifica que: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sz="3600" dirty="0">
                  <a:solidFill>
                    <a:srgbClr val="FF0000"/>
                  </a:solidFill>
                </a:endParaRPr>
              </a:p>
              <a:p>
                <a:endParaRPr lang="es-CL" dirty="0" smtClean="0"/>
              </a:p>
              <a:p>
                <a:r>
                  <a:rPr lang="es-CL" dirty="0"/>
                  <a:t>Luego:</a:t>
                </a:r>
              </a:p>
              <a:p>
                <a:r>
                  <a:rPr lang="es-CL" dirty="0"/>
                  <a:t>        </a:t>
                </a:r>
                <a:r>
                  <a:rPr lang="es-CL" b="1" dirty="0"/>
                  <a:t>   f ’ (K x)= K f ’ (x)</a:t>
                </a:r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b="1" dirty="0"/>
                  <a:t>Ejemplo:</a:t>
                </a:r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                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                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∙5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                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=15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312" y="367555"/>
                <a:ext cx="11350021" cy="5243023"/>
              </a:xfrm>
              <a:blipFill rotWithShape="0">
                <a:blip r:embed="rId2"/>
                <a:stretch>
                  <a:fillRect l="-107" t="-1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79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8512" y="288532"/>
                <a:ext cx="11327444" cy="5367201"/>
              </a:xfrm>
            </p:spPr>
            <p:txBody>
              <a:bodyPr>
                <a:normAutofit/>
              </a:bodyPr>
              <a:lstStyle/>
              <a:p>
                <a:r>
                  <a:rPr lang="es-CL" b="1" dirty="0"/>
                  <a:t>Derivada de una función polinómica:</a:t>
                </a:r>
                <a:endParaRPr lang="es-CL" dirty="0"/>
              </a:p>
              <a:p>
                <a:r>
                  <a:rPr lang="es-CL" dirty="0"/>
                  <a:t>De las deducciones anteriores se establece que la derivada de una función </a:t>
                </a:r>
                <a:r>
                  <a:rPr lang="es-CL" dirty="0" smtClean="0"/>
                  <a:t>polinómica:</a:t>
                </a:r>
              </a:p>
              <a:p>
                <a:r>
                  <a:rPr lang="es-CL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.…+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s-CL" sz="2400" dirty="0" smtClean="0">
                  <a:solidFill>
                    <a:srgbClr val="FF0000"/>
                  </a:solidFill>
                </a:endParaRPr>
              </a:p>
              <a:p>
                <a:endParaRPr lang="es-CL" dirty="0"/>
              </a:p>
              <a:p>
                <a:r>
                  <a:rPr lang="es-CL" dirty="0"/>
                  <a:t>Equivale </a:t>
                </a:r>
                <a:r>
                  <a:rPr lang="es-CL" dirty="0" smtClean="0"/>
                  <a:t>a</a:t>
                </a:r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s-C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s-CL" sz="2400" dirty="0">
                  <a:solidFill>
                    <a:srgbClr val="FF0000"/>
                  </a:solidFill>
                </a:endParaRPr>
              </a:p>
              <a:p>
                <a:r>
                  <a:rPr lang="es-CL" b="1" dirty="0"/>
                  <a:t>Ejemplo:</a:t>
                </a:r>
                <a:r>
                  <a:rPr lang="es-CL" u="sng" dirty="0"/>
                  <a:t> </a:t>
                </a:r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s-CL" dirty="0"/>
              </a:p>
              <a:p>
                <a:r>
                  <a:rPr lang="es-CL" dirty="0"/>
                  <a:t>Entonces,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CL" dirty="0"/>
                  <a:t>+7</a:t>
                </a: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512" y="288532"/>
                <a:ext cx="11327444" cy="5367201"/>
              </a:xfrm>
              <a:blipFill rotWithShape="0">
                <a:blip r:embed="rId2"/>
                <a:stretch>
                  <a:fillRect l="-7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25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4957" y="514310"/>
                <a:ext cx="11598376" cy="53446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CL" b="1" dirty="0"/>
                  <a:t>Derivada del producto de funciones.</a:t>
                </a:r>
                <a:endParaRPr lang="es-CL" dirty="0"/>
              </a:p>
              <a:p>
                <a:r>
                  <a:rPr lang="es-CL" dirty="0"/>
                  <a:t>Si f y g son funciones derivables en un punto a, la función f · g también es derivable en el punto a y se cumple que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CL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s-CL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)∙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sz="2600" dirty="0" smtClean="0">
                  <a:solidFill>
                    <a:srgbClr val="FF0000"/>
                  </a:solidFill>
                </a:endParaRPr>
              </a:p>
              <a:p>
                <a:endParaRPr lang="es-CL" sz="26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s-CL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𝒅𝒈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s-CL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𝒅𝒇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s-CL" dirty="0" smtClean="0"/>
              </a:p>
              <a:p>
                <a:r>
                  <a:rPr lang="es-CL" u="sng" dirty="0"/>
                  <a:t>Ejemplo:</a:t>
                </a:r>
                <a:r>
                  <a:rPr lang="es-CL" dirty="0"/>
                  <a:t> Calcular la derivada de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+3)(3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+1)∙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+1)(3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+18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+18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957" y="514310"/>
                <a:ext cx="11598376" cy="5344623"/>
              </a:xfrm>
              <a:blipFill rotWithShape="0">
                <a:blip r:embed="rId2"/>
                <a:stretch>
                  <a:fillRect l="-631" t="-2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1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0622" y="96620"/>
                <a:ext cx="11650133" cy="5649424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s-MX" sz="5600" b="1" dirty="0" smtClean="0"/>
                  <a:t> Derivada del cociente de funciones</a:t>
                </a:r>
                <a:r>
                  <a:rPr lang="es-MX" sz="5600" dirty="0" smtClean="0"/>
                  <a:t>                                                                              </a:t>
                </a:r>
                <a:endParaRPr lang="es-CL" sz="5600" dirty="0"/>
              </a:p>
              <a:p>
                <a:r>
                  <a:rPr lang="es-MX" sz="5600" dirty="0"/>
                  <a:t>Si  f y g son funciones derivables en un punto de a y g (a) ≠ 0, entonces </a:t>
                </a:r>
                <a:r>
                  <a:rPr lang="es-MX" sz="5600" dirty="0" smtClean="0"/>
                  <a:t>la</a:t>
                </a:r>
                <a:r>
                  <a:rPr lang="es-MX" sz="5600" dirty="0"/>
                  <a:t> </a:t>
                </a:r>
                <a:endParaRPr lang="es-CL" sz="5600" dirty="0"/>
              </a:p>
              <a:p>
                <a:r>
                  <a:rPr lang="es-MX" sz="5600" dirty="0"/>
                  <a:t>Función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6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s-MX" sz="56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s-MX" sz="5600" dirty="0"/>
                  <a:t>  también es derivable en a y se verifica que</a:t>
                </a:r>
                <a:r>
                  <a:rPr lang="es-MX" sz="5600" dirty="0" smtClean="0"/>
                  <a:t>:</a:t>
                </a:r>
              </a:p>
              <a:p>
                <a:endParaRPr lang="es-ES" sz="5600" dirty="0" smtClean="0"/>
              </a:p>
              <a:p>
                <a:endParaRPr lang="es-CL" sz="56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s-CL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MX" sz="8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CL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`</m:t>
                        </m:r>
                        <m:d>
                          <m:dPr>
                            <m:ctrlPr>
                              <a:rPr lang="es-CL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`</m:t>
                        </m:r>
                        <m:d>
                          <m:dPr>
                            <m:ctrlPr>
                              <a:rPr lang="es-CL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s-MX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CL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CL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s-MX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MX" sz="8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s-MX" sz="8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8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s-CL" sz="8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𝐨</m:t>
                    </m:r>
                    <m:r>
                      <a:rPr lang="es-CL" sz="8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CL" sz="8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𝐛𝐢𝐞𝐧</m:t>
                    </m:r>
                    <m:r>
                      <a:rPr lang="es-CL" sz="8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d>
                    <m:r>
                      <a:rPr lang="es-CL" sz="8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f>
                          <m:fPr>
                            <m:ctrlP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𝒅𝒇</m:t>
                            </m:r>
                          </m:num>
                          <m:den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sz="8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f>
                          <m:fPr>
                            <m:ctrlP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𝒅𝒈</m:t>
                            </m:r>
                          </m:num>
                          <m:den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s-CL" sz="8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s-CL" sz="8000" dirty="0"/>
              </a:p>
              <a:p>
                <a:r>
                  <a:rPr lang="es-CL" sz="5600" dirty="0"/>
                  <a:t>Ejemplo: Si </a:t>
                </a:r>
                <a14:m>
                  <m:oMath xmlns:m="http://schemas.openxmlformats.org/officeDocument/2006/math">
                    <m:r>
                      <a:rPr lang="es-CL" sz="5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5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+ 1</m:t>
                        </m:r>
                      </m:num>
                      <m:den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s-CL" sz="5600" dirty="0"/>
                  <a:t> </a:t>
                </a:r>
              </a:p>
              <a:p>
                <a:r>
                  <a:rPr lang="es-CL" sz="56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s-CL" sz="5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56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CL" sz="5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L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+ 1</m:t>
                            </m:r>
                          </m:e>
                        </m:d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 </m:t>
                        </m:r>
                        <m:d>
                          <m:d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L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+ 1</m:t>
                            </m:r>
                          </m:e>
                        </m:d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 (3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CL" sz="5600" dirty="0"/>
              </a:p>
              <a:p>
                <a:r>
                  <a:rPr lang="es-CL" sz="5600" dirty="0"/>
                  <a:t>        </a:t>
                </a:r>
                <a14:m>
                  <m:oMath xmlns:m="http://schemas.openxmlformats.org/officeDocument/2006/math">
                    <m:r>
                      <a:rPr lang="es-CL" sz="5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sz="5600" dirty="0"/>
                  <a:t> </a:t>
                </a:r>
                <a14:m>
                  <m:oMath xmlns:m="http://schemas.openxmlformats.org/officeDocument/2006/math">
                    <m:r>
                      <a:rPr lang="es-CL" sz="5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 </m:t>
                        </m:r>
                        <m:d>
                          <m:d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CL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sz="5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+ 1</m:t>
                            </m:r>
                          </m:e>
                        </m:d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 (3)</m:t>
                        </m:r>
                      </m:num>
                      <m:den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sz="5600" dirty="0"/>
                  <a:t>  </a:t>
                </a:r>
              </a:p>
              <a:p>
                <a:r>
                  <a:rPr lang="es-CL" sz="5600" dirty="0"/>
                  <a:t>        </a:t>
                </a:r>
                <a14:m>
                  <m:oMath xmlns:m="http://schemas.openxmlformats.org/officeDocument/2006/math">
                    <m:r>
                      <a:rPr lang="es-CL" sz="5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sz="5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− 8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− 3</m:t>
                        </m:r>
                      </m:num>
                      <m:den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CL" sz="5600" dirty="0"/>
              </a:p>
              <a:p>
                <a14:m>
                  <m:oMath xmlns:m="http://schemas.openxmlformats.org/officeDocument/2006/math">
                    <m:r>
                      <a:rPr lang="es-CL" sz="5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5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sz="5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− 8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5600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s-CL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5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CL" sz="5600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622" y="96620"/>
                <a:ext cx="11650133" cy="5649424"/>
              </a:xfrm>
              <a:blipFill rotWithShape="0">
                <a:blip r:embed="rId2"/>
                <a:stretch>
                  <a:fillRect l="-105" t="-21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80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32379" y="288532"/>
                <a:ext cx="11496777" cy="543493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CL" b="1" dirty="0"/>
                  <a:t>Derivada de expresiones que contienen radicales.                                                                                              </a:t>
                </a:r>
                <a:endParaRPr lang="es-CL" dirty="0"/>
              </a:p>
              <a:p>
                <a:r>
                  <a:rPr lang="es-CL" dirty="0"/>
                  <a:t>Se expresa como potencias y se aplican las reglas que hemos desarrollado hasta aquí. </a:t>
                </a:r>
              </a:p>
              <a:p>
                <a:r>
                  <a:rPr lang="es-CL" dirty="0" err="1"/>
                  <a:t>Ej</a:t>
                </a:r>
                <a:r>
                  <a:rPr lang="es-CL" dirty="0"/>
                  <a:t>: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2 </m:t>
                    </m:r>
                    <m:rad>
                      <m:ra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CL" dirty="0"/>
                  <a:t> +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4 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s-CL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dirty="0"/>
                  <a:t>  + 8</a:t>
                </a:r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Se describe:</a:t>
                </a:r>
              </a:p>
              <a:p>
                <a:r>
                  <a:rPr lang="es-CL" dirty="0"/>
                  <a:t>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dirty="0"/>
                  <a:t> + 8</a:t>
                </a:r>
              </a:p>
              <a:p>
                <a:r>
                  <a:rPr lang="es-CL" dirty="0"/>
                  <a:t>Luego: </a:t>
                </a:r>
              </a:p>
              <a:p>
                <a:r>
                  <a:rPr lang="es-CL" dirty="0"/>
                  <a:t>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2 </m:t>
                    </m:r>
                    <m:r>
                      <a:rPr lang="es-CL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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dirty="0"/>
                  <a:t> + 4 </a:t>
                </a:r>
                <a:r>
                  <a:rPr lang="es-CL" dirty="0">
                    <a:sym typeface="Symbol" panose="05050102010706020507" pitchFamily="18" charset="2"/>
                  </a:rPr>
                  <a:t>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   </a:t>
                </a:r>
              </a:p>
              <a:p>
                <a:r>
                  <a:rPr lang="es-CL" dirty="0"/>
                  <a:t>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dirty="0"/>
                  <a:t> </a:t>
                </a:r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        o bien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CL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s-CL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1 </m:t>
                        </m:r>
                        <m:rad>
                          <m:ra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/>
                  <a:t> 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379" y="288532"/>
                <a:ext cx="11496777" cy="5434935"/>
              </a:xfrm>
              <a:blipFill>
                <a:blip r:embed="rId2"/>
                <a:stretch>
                  <a:fillRect l="-265" t="-3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1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0112" y="153066"/>
                <a:ext cx="11530644" cy="5491378"/>
              </a:xfrm>
            </p:spPr>
            <p:txBody>
              <a:bodyPr/>
              <a:lstStyle/>
              <a:p>
                <a:r>
                  <a:rPr lang="es-CL" b="1" dirty="0" smtClean="0"/>
                  <a:t> Derivada de las funciones trigonométricas:</a:t>
                </a:r>
                <a:endParaRPr lang="es-CL" dirty="0"/>
              </a:p>
              <a:p>
                <a:r>
                  <a:rPr lang="es-CL" dirty="0"/>
                  <a:t>1.- Derivada de la función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𝑠𝑒𝑛𝑥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𝒔𝒆𝒏𝒙</m:t>
                        </m:r>
                      </m:e>
                    </m:d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s-CL" sz="2800" dirty="0" smtClean="0">
                  <a:solidFill>
                    <a:srgbClr val="FF0000"/>
                  </a:solidFill>
                </a:endParaRPr>
              </a:p>
              <a:p>
                <a:r>
                  <a:rPr lang="es-ES" sz="2400" dirty="0" smtClean="0"/>
                  <a:t>Ejemplos:</a:t>
                </a:r>
              </a:p>
              <a:p>
                <a:r>
                  <a:rPr lang="es-ES" sz="2400" b="0" dirty="0" smtClean="0"/>
                  <a:t>1.-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2400" dirty="0" smtClean="0"/>
              </a:p>
              <a:p>
                <a:endParaRPr lang="es-ES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2.−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CL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𝐿𝑛𝑥</m:t>
                            </m:r>
                          </m:e>
                        </m:d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L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  <m:t>𝐿𝑛𝑥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s-CL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𝑥𝐿𝑛𝑥</m:t>
                        </m:r>
                        <m:r>
                          <a:rPr lang="es-E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s-E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L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400" i="1" dirty="0">
                                    <a:latin typeface="Cambria Math" panose="02040503050406030204" pitchFamily="18" charset="0"/>
                                  </a:rPr>
                                  <m:t>𝐿𝑛𝑥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s-ES" sz="2400" i="1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s-CL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𝑥𝐿𝑛𝑥</m:t>
                        </m:r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s-C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sz="24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s-CL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𝐿𝑛𝑥</m:t>
                        </m:r>
                        <m:r>
                          <a:rPr lang="es-E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E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s-CL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 dirty="0">
                                <a:latin typeface="Cambria Math" panose="02040503050406030204" pitchFamily="18" charset="0"/>
                              </a:rPr>
                              <m:t>𝐿𝑛𝑥</m:t>
                            </m:r>
                          </m:e>
                        </m:d>
                      </m:e>
                    </m:d>
                  </m:oMath>
                </a14:m>
                <a:endParaRPr lang="es-CL" sz="2400" dirty="0">
                  <a:solidFill>
                    <a:srgbClr val="FF0000"/>
                  </a:solidFill>
                </a:endParaRP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12" y="153066"/>
                <a:ext cx="11530644" cy="5491378"/>
              </a:xfrm>
              <a:blipFill rotWithShape="0">
                <a:blip r:embed="rId2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93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6912" y="220798"/>
                <a:ext cx="11677399" cy="571137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s-ES" b="1" dirty="0" smtClean="0"/>
                  <a:t>Deducción de  la derivada de la “</a:t>
                </a:r>
                <a:r>
                  <a:rPr lang="es-ES" b="1" dirty="0" err="1"/>
                  <a:t>sec</a:t>
                </a:r>
                <a:r>
                  <a:rPr lang="es-ES" b="1" dirty="0"/>
                  <a:t> x”</a:t>
                </a:r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CL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s-CL" sz="3600" dirty="0">
                    <a:solidFill>
                      <a:srgbClr val="FF0000"/>
                    </a:solidFill>
                  </a:rPr>
                  <a:t> </a:t>
                </a:r>
                <a:r>
                  <a:rPr lang="es-CL" sz="3600" dirty="0" smtClean="0">
                    <a:solidFill>
                      <a:srgbClr val="FF0000"/>
                    </a:solidFill>
                  </a:rPr>
                  <a:t> </a:t>
                </a:r>
                <a:endParaRPr lang="es-CL" sz="36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(Sec x) = Sec x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Tgx</a:t>
                </a:r>
                <a:endParaRPr lang="es-CL" sz="3200" dirty="0">
                  <a:solidFill>
                    <a:srgbClr val="FF0000"/>
                  </a:solidFill>
                </a:endParaRPr>
              </a:p>
              <a:p>
                <a:r>
                  <a:rPr lang="es-ES" dirty="0" smtClean="0"/>
                  <a:t>Ejemplo: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E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ad>
                              <m:radPr>
                                <m:degHide m:val="on"/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𝑡𝑎𝑔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+1)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912" y="220798"/>
                <a:ext cx="11677399" cy="5711372"/>
              </a:xfrm>
              <a:blipFill rotWithShape="0">
                <a:blip r:embed="rId2"/>
                <a:stretch>
                  <a:fillRect l="-627" t="-1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1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1440" y="97998"/>
                <a:ext cx="11944349" cy="5513957"/>
              </a:xfrm>
            </p:spPr>
            <p:txBody>
              <a:bodyPr/>
              <a:lstStyle/>
              <a:p>
                <a:r>
                  <a:rPr lang="es-ES" b="1" dirty="0" smtClean="0"/>
                  <a:t>Derivada de la  “</a:t>
                </a:r>
                <a:r>
                  <a:rPr lang="es-ES" b="1" dirty="0" err="1"/>
                  <a:t>cosec</a:t>
                </a:r>
                <a:r>
                  <a:rPr lang="es-ES" b="1" dirty="0"/>
                  <a:t> x”</a:t>
                </a:r>
                <a:endParaRPr lang="es-CL" dirty="0"/>
              </a:p>
              <a:p>
                <a:r>
                  <a:rPr lang="es-ES" dirty="0"/>
                  <a:t>Consideremos: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𝐶𝑜𝑠𝑒𝑐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𝐜𝐬𝐜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func>
                      <m:func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𝐜𝐬𝐜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𝒄𝒕𝒈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s-CL" sz="2800" dirty="0" smtClean="0"/>
              </a:p>
              <a:p>
                <a:r>
                  <a:rPr lang="es-ES" sz="2800" dirty="0" smtClean="0"/>
                  <a:t>Ejemplo: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E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s-ES" sz="28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sSup>
                          <m:sSupPr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𝑡𝑔</m:t>
                        </m:r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+2(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s-CL" sz="28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s-ES" sz="2800" b="0" i="0" smtClean="0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s-E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𝑡𝑔</m:t>
                        </m:r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+2)+2 </m:t>
                        </m:r>
                      </m:e>
                    </m:d>
                  </m:oMath>
                </a14:m>
                <a:endParaRPr lang="es-CL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f</m:t>
                    </m:r>
                    <m:r>
                      <a:rPr lang="es-ES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+4 </m:t>
                        </m:r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f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+4)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𝑐𝑡𝑔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97998"/>
                <a:ext cx="11944349" cy="5513957"/>
              </a:xfrm>
              <a:blipFill rotWithShape="0">
                <a:blip r:embed="rId2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37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12710" y="746297"/>
            <a:ext cx="9968089" cy="2744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derivada de una función real continua.</a:t>
            </a: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 de derivada:</a:t>
            </a:r>
            <a:r>
              <a:rPr lang="es-CL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matemático alemán Herman Amadeus Schwartz (</a:t>
            </a:r>
            <a:r>
              <a:rPr lang="es-C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Harmsdore</a:t>
            </a: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1843 – Berlín, 1921) realizó investigaciones sobre geometría diferencial, teoría de funciones y variables complejas. Estableció la desigualdad que lleva su nombre y un procedimiento para representar las funciones de variable compleja. Fue profesor de la Universidad de Halle, Gotinga y Berlín.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88823" y="186932"/>
                <a:ext cx="11327444" cy="57510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CL" b="1" dirty="0" smtClean="0"/>
                  <a:t>Deducción de la derivada de: </a:t>
                </a:r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𝑪𝒐𝒔𝒙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dirty="0"/>
              </a:p>
              <a:p>
                <a:r>
                  <a:rPr lang="es-CL" dirty="0"/>
                  <a:t>Sean,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s-CL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s-C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CL">
                        <a:latin typeface="Cambria Math" panose="02040503050406030204" pitchFamily="18" charset="0"/>
                      </a:rPr>
                      <m:t>x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Sea: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s-CL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s-CL" dirty="0"/>
                  <a:t> x</a:t>
                </a:r>
              </a:p>
              <a:p>
                <a:r>
                  <a:rPr lang="es-CL" dirty="0"/>
                  <a:t>Entonces g</a:t>
                </a:r>
                <a:r>
                  <a:rPr lang="es-CL" b="1" dirty="0"/>
                  <a:t>’</a:t>
                </a:r>
                <a:r>
                  <a:rPr lang="es-CL" dirty="0"/>
                  <a:t>(x) =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s-CL" dirty="0"/>
                  <a:t> </a:t>
                </a:r>
                <a:r>
                  <a:rPr lang="es-CL" dirty="0" smtClean="0"/>
                  <a:t>1sen x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s-CL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s-E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𝒐𝒔</m:t>
                            </m:r>
                          </m:fName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s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𝒔𝒆𝒏𝒙</m:t>
                    </m:r>
                    <m:r>
                      <a:rPr lang="es-E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dirty="0" smtClean="0"/>
              </a:p>
              <a:p>
                <a:r>
                  <a:rPr lang="es-ES" dirty="0" smtClean="0"/>
                  <a:t>Ejemplo: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𝐿𝑜𝑔𝑥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𝐿𝑜𝑔𝑥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𝑥𝑙𝑜𝑔𝑥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𝐿𝑛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𝐿𝑜𝑔𝑥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𝐿𝑜𝑔𝑥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𝐿𝑛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𝐿𝑜𝑔𝑥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𝐿𝑜𝑔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𝐿𝑜𝑔𝑥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𝑙𝑜𝑔𝑥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𝐿𝑛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10)</m:t>
                        </m:r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𝐿𝑛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10)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𝐿𝑜𝑔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𝐿𝑜𝑔𝑥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s-CL" dirty="0" smtClean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823" y="186932"/>
                <a:ext cx="11327444" cy="5751024"/>
              </a:xfrm>
              <a:blipFill rotWithShape="0">
                <a:blip r:embed="rId2"/>
                <a:stretch>
                  <a:fillRect l="-377" t="-53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68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9923" y="524107"/>
                <a:ext cx="11937043" cy="5490117"/>
              </a:xfrm>
            </p:spPr>
            <p:txBody>
              <a:bodyPr/>
              <a:lstStyle/>
              <a:p>
                <a:r>
                  <a:rPr lang="es-ES" b="1" dirty="0" smtClean="0"/>
                  <a:t>Deducción de la “</a:t>
                </a:r>
                <a:r>
                  <a:rPr lang="es-ES" b="1" dirty="0" err="1"/>
                  <a:t>cotg</a:t>
                </a:r>
                <a:r>
                  <a:rPr lang="es-ES" b="1" dirty="0"/>
                  <a:t> x”</a:t>
                </a:r>
                <a:endParaRPr lang="es-CL" dirty="0"/>
              </a:p>
              <a:p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s-ES" dirty="0"/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</a:rPr>
                          <m:t>Tgx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Es decir: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𝒄𝒕𝒈𝒙</m:t>
                        </m:r>
                      </m:e>
                    </m:d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CL" sz="2800" dirty="0">
                    <a:solidFill>
                      <a:srgbClr val="FF0000"/>
                    </a:solidFill>
                  </a:rPr>
                  <a:t>   </a:t>
                </a:r>
                <a:endParaRPr lang="es-CL" sz="2800" dirty="0" smtClean="0">
                  <a:solidFill>
                    <a:srgbClr val="FF0000"/>
                  </a:solidFill>
                </a:endParaRPr>
              </a:p>
              <a:p>
                <a:r>
                  <a:rPr lang="es-CL" sz="2800" dirty="0" smtClean="0">
                    <a:solidFill>
                      <a:srgbClr val="FF0000"/>
                    </a:solidFill>
                  </a:rPr>
                  <a:t>Ejemplo: </a:t>
                </a:r>
                <a:r>
                  <a:rPr lang="es-CL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⁡</m:t>
                        </m:r>
                        <m:sSup>
                          <m:sSupPr>
                            <m:ctrlPr>
                              <a:rPr lang="es-E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𝑐𝑜𝑠𝑐</m:t>
                            </m:r>
                          </m:e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s-CL" sz="2800" dirty="0" smtClean="0">
                    <a:solidFill>
                      <a:srgbClr val="FF0000"/>
                    </a:solidFill>
                  </a:rPr>
                  <a:t> </a:t>
                </a:r>
                <a:endParaRPr lang="es-CL" sz="2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𝑐𝑜𝑠𝑐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𝑐𝑜𝑠𝑐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𝑐𝑜𝑠𝑐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𝑐𝑜𝑠𝑐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923" y="524107"/>
                <a:ext cx="11937043" cy="5490117"/>
              </a:xfrm>
              <a:blipFill rotWithShape="0">
                <a:blip r:embed="rId2"/>
                <a:stretch>
                  <a:fillRect l="-919" t="-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95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13001" y="130488"/>
                <a:ext cx="11361310" cy="549137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s-CL" b="1" dirty="0" smtClean="0"/>
                  <a:t>Derivada de la función: </a:t>
                </a:r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𝑳𝒏𝒙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s-CL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CL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fName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func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001" y="130488"/>
                <a:ext cx="11361310" cy="5491379"/>
              </a:xfrm>
              <a:blipFill rotWithShape="0">
                <a:blip r:embed="rId2"/>
                <a:stretch>
                  <a:fillRect l="-215" t="-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06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56557" y="198221"/>
                <a:ext cx="11203265" cy="5412357"/>
              </a:xfrm>
            </p:spPr>
            <p:txBody>
              <a:bodyPr/>
              <a:lstStyle/>
              <a:p>
                <a:r>
                  <a:rPr lang="es-CL" b="1" dirty="0"/>
                  <a:t>Deducción de la derivada de la “</a:t>
                </a:r>
                <a:r>
                  <a:rPr lang="es-CL" b="1" dirty="0" err="1"/>
                  <a:t>tag</a:t>
                </a:r>
                <a:r>
                  <a:rPr lang="es-CL" b="1" dirty="0"/>
                  <a:t> x”</a:t>
                </a:r>
                <a:endParaRPr lang="es-CL" dirty="0"/>
              </a:p>
              <a:p>
                <a:r>
                  <a:rPr lang="es-CL" dirty="0"/>
                  <a:t>Consideremos: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𝑇𝑎𝑔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Como ƒ 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es-CL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s-CL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Entonces: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𝒕𝒂𝒈𝒙</m:t>
                        </m:r>
                      </m:e>
                    </m:d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s-CL" sz="2800" dirty="0">
                  <a:solidFill>
                    <a:srgbClr val="FF0000"/>
                  </a:solidFill>
                </a:endParaRP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557" y="198221"/>
                <a:ext cx="11203265" cy="5412357"/>
              </a:xfrm>
              <a:blipFill rotWithShape="0">
                <a:blip r:embed="rId2"/>
                <a:stretch>
                  <a:fillRect l="-490" t="-1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21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45268" y="356265"/>
                <a:ext cx="11474199" cy="5310757"/>
              </a:xfrm>
            </p:spPr>
            <p:txBody>
              <a:bodyPr/>
              <a:lstStyle/>
              <a:p>
                <a:r>
                  <a:rPr lang="es-CL" b="1" dirty="0"/>
                  <a:t>Derivada de la función: </a:t>
                </a:r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𝑳𝒐𝒈</m:t>
                        </m:r>
                      </m:e>
                      <m:sub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s-CL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CL" b="1" dirty="0"/>
                  <a:t>             </a:t>
                </a:r>
                <a:endParaRPr lang="es-CL" dirty="0"/>
              </a:p>
              <a:p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𝐿𝑜𝑔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CL" dirty="0"/>
                  <a:t>  ,  Si aplicamos </a:t>
                </a:r>
                <a:r>
                  <a:rPr lang="es-CL" dirty="0" err="1"/>
                  <a:t>Ln</a:t>
                </a:r>
                <a:r>
                  <a:rPr lang="es-CL" dirty="0"/>
                  <a:t> para cambiar de base</a:t>
                </a:r>
              </a:p>
              <a:p>
                <a:r>
                  <a:rPr lang="es-CL" dirty="0"/>
                  <a:t>Se obtiene: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s-CL" dirty="0"/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s-CL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s-CL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Entonces: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𝒙𝑳𝒏𝒂</m:t>
                        </m:r>
                      </m:den>
                    </m:f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sz="2800" dirty="0">
                  <a:solidFill>
                    <a:srgbClr val="FF0000"/>
                  </a:solidFill>
                </a:endParaRP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268" y="356265"/>
                <a:ext cx="11474199" cy="5310757"/>
              </a:xfrm>
              <a:blipFill rotWithShape="0"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21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22690" y="141777"/>
                <a:ext cx="11372599" cy="5638134"/>
              </a:xfrm>
            </p:spPr>
            <p:txBody>
              <a:bodyPr/>
              <a:lstStyle/>
              <a:p>
                <a:r>
                  <a:rPr lang="es-CL" b="1" dirty="0"/>
                  <a:t>Derivada de la función: </a:t>
                </a:r>
                <a14:m>
                  <m:oMath xmlns:m="http://schemas.openxmlformats.org/officeDocument/2006/math">
                    <m:r>
                      <a:rPr lang="es-CL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𝒍𝒐𝒈𝒙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dirty="0"/>
              </a:p>
              <a:p>
                <a:r>
                  <a:rPr lang="es-CL" dirty="0"/>
                  <a:t>Como sabemos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𝑙𝑜𝑔𝑥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CL" dirty="0"/>
                  <a:t> , </a:t>
                </a:r>
              </a:p>
              <a:p>
                <a:r>
                  <a:rPr lang="es-CL" dirty="0"/>
                  <a:t>Luego,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s-CL" dirty="0"/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</m:oMath>
                </a14:m>
                <a:r>
                  <a:rPr lang="es-CL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𝐿𝑛𝑥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𝒍𝒐𝒈𝒙</m:t>
                        </m:r>
                      </m:e>
                    </m:d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𝒙𝑳𝒏</m:t>
                        </m:r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s-CL" sz="2800" b="1" dirty="0">
                    <a:solidFill>
                      <a:srgbClr val="FF0000"/>
                    </a:solidFill>
                  </a:rPr>
                  <a:t> </a:t>
                </a:r>
                <a:endParaRPr lang="es-CL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690" y="141777"/>
                <a:ext cx="11372599" cy="5638134"/>
              </a:xfrm>
              <a:blipFill rotWithShape="0">
                <a:blip r:embed="rId2"/>
                <a:stretch>
                  <a:fillRect l="-4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36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0112" y="153065"/>
                <a:ext cx="11440332" cy="5592979"/>
              </a:xfrm>
            </p:spPr>
            <p:txBody>
              <a:bodyPr/>
              <a:lstStyle/>
              <a:p>
                <a:r>
                  <a:rPr lang="es-CL" b="1" dirty="0"/>
                  <a:t>Derivada de la función exponencial ƒ 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d>
                      <m:d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s-C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d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s-C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𝑳𝒏</m:t>
                    </m:r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s-CL" sz="2800" dirty="0">
                  <a:solidFill>
                    <a:srgbClr val="FF0000"/>
                  </a:solidFill>
                </a:endParaRP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112" y="153065"/>
                <a:ext cx="11440332" cy="5592979"/>
              </a:xfrm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32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45268" y="243377"/>
                <a:ext cx="11417754" cy="5423645"/>
              </a:xfrm>
            </p:spPr>
            <p:txBody>
              <a:bodyPr/>
              <a:lstStyle/>
              <a:p>
                <a:r>
                  <a:rPr lang="es-C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</m:oMath>
                </a14:m>
                <a:r>
                  <a:rPr lang="es-CL" sz="28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s-CL" sz="2800" dirty="0">
                    <a:solidFill>
                      <a:srgbClr val="FF0000"/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CL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es-CL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268" y="243377"/>
                <a:ext cx="11417754" cy="5423645"/>
              </a:xfrm>
              <a:blipFill rotWithShape="0">
                <a:blip r:embed="rId2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8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4957" y="435287"/>
                <a:ext cx="11609665" cy="5220446"/>
              </a:xfrm>
            </p:spPr>
            <p:txBody>
              <a:bodyPr>
                <a:normAutofit/>
              </a:bodyPr>
              <a:lstStyle/>
              <a:p>
                <a:r>
                  <a:rPr lang="es-CL" b="1" dirty="0"/>
                  <a:t>Derivada de funciones compuestas (regla de la cadena)</a:t>
                </a:r>
                <a:endParaRPr lang="es-CL" dirty="0"/>
              </a:p>
              <a:p>
                <a:r>
                  <a:rPr lang="es-CL" dirty="0"/>
                  <a:t>Para derivar funciones compuestas se utiliza el siguiente teorema, conocido con el nombre de la regla de la cadena.</a:t>
                </a:r>
              </a:p>
              <a:p>
                <a:r>
                  <a:rPr lang="es-CL" dirty="0"/>
                  <a:t>Consideremos la función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s-CL" dirty="0"/>
                  <a:t>(x) , que es la composición de g (x) y h (x) de modo que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s-CL" dirty="0"/>
                  <a:t>(x) = ( h o g) (x).</a:t>
                </a:r>
              </a:p>
              <a:p>
                <a:r>
                  <a:rPr lang="es-CL" dirty="0"/>
                  <a:t>Si la función </a:t>
                </a:r>
                <a:r>
                  <a:rPr lang="es-CL" i="1" dirty="0"/>
                  <a:t>f </a:t>
                </a:r>
                <a:r>
                  <a:rPr lang="es-CL" dirty="0"/>
                  <a:t> es derivable en el punto </a:t>
                </a:r>
                <a:r>
                  <a:rPr lang="es-CL" i="1" dirty="0"/>
                  <a:t>a</a:t>
                </a:r>
                <a:r>
                  <a:rPr lang="es-CL" dirty="0"/>
                  <a:t> y la función </a:t>
                </a:r>
                <a:r>
                  <a:rPr lang="es-CL" i="1" dirty="0"/>
                  <a:t>h</a:t>
                </a:r>
                <a:r>
                  <a:rPr lang="es-CL" dirty="0"/>
                  <a:t> es derivable en el punto g(a), entonces la función </a:t>
                </a:r>
                <a:r>
                  <a:rPr lang="es-CL" i="1" dirty="0"/>
                  <a:t>f  </a:t>
                </a:r>
                <a:r>
                  <a:rPr lang="es-CL" dirty="0"/>
                  <a:t>es derivable en el punto </a:t>
                </a:r>
                <a:r>
                  <a:rPr lang="es-CL" i="1" dirty="0"/>
                  <a:t>a</a:t>
                </a:r>
                <a:r>
                  <a:rPr lang="es-CL" dirty="0"/>
                  <a:t> y se verifica que:</a:t>
                </a:r>
              </a:p>
              <a:p>
                <a14:m>
                  <m:oMath xmlns:m="http://schemas.openxmlformats.org/officeDocument/2006/math">
                    <m:r>
                      <a:rPr lang="es-C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s-CL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C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s-CL" sz="28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957" y="435287"/>
                <a:ext cx="11609665" cy="5220446"/>
              </a:xfrm>
              <a:blipFill rotWithShape="0">
                <a:blip r:embed="rId2"/>
                <a:stretch>
                  <a:fillRect l="-473" r="-7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42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35" y="115897"/>
            <a:ext cx="9603275" cy="1049235"/>
          </a:xfrm>
        </p:spPr>
        <p:txBody>
          <a:bodyPr/>
          <a:lstStyle/>
          <a:p>
            <a:r>
              <a:rPr lang="es-CL" dirty="0" smtClean="0"/>
              <a:t>Ejemplos de aplicación de la regla de la cadena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22690" y="1078754"/>
                <a:ext cx="11474199" cy="48479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CL" dirty="0"/>
                  <a:t>Sea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, ƒ </m:t>
                    </m:r>
                  </m:oMath>
                </a14:m>
                <a:r>
                  <a:rPr lang="es-CL" dirty="0"/>
                  <a:t>(x) = (x² + 5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>
                        <a:latin typeface="Cambria Math" panose="02040503050406030204" pitchFamily="18" charset="0"/>
                      </a:rPr>
                      <m:t>x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³</m:t>
                    </m:r>
                  </m:oMath>
                </a14:m>
                <a:r>
                  <a:rPr lang="es-CL" dirty="0"/>
                  <a:t>)³</a:t>
                </a:r>
              </a:p>
              <a:p>
                <a:r>
                  <a:rPr lang="es-CL" dirty="0"/>
                  <a:t>Supongamos que x² + 5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>
                        <a:latin typeface="Cambria Math" panose="02040503050406030204" pitchFamily="18" charset="0"/>
                      </a:rPr>
                      <m:t>x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³</m:t>
                    </m:r>
                  </m:oMath>
                </a14:m>
                <a:r>
                  <a:rPr lang="es-CL" dirty="0"/>
                  <a:t>= u(x)   entonces u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CL" dirty="0"/>
                  <a:t> (x) = 2x + 15 x²</a:t>
                </a:r>
              </a:p>
              <a:p>
                <a:r>
                  <a:rPr lang="es-CL" dirty="0"/>
                  <a:t>Entonces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s-CL" dirty="0"/>
                  <a:t>(x) = u³</a:t>
                </a:r>
              </a:p>
              <a:p>
                <a:r>
                  <a:rPr lang="es-CL" dirty="0"/>
                  <a:t>O bien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s-CL" dirty="0"/>
                  <a:t>(x) = (u(x))³</a:t>
                </a:r>
              </a:p>
              <a:p>
                <a:r>
                  <a:rPr lang="es-CL" dirty="0"/>
                  <a:t>Aplicando la regla de la cadena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′</m:t>
                    </m:r>
                  </m:oMath>
                </a14:m>
                <a:r>
                  <a:rPr lang="es-CL" dirty="0"/>
                  <a:t>(x) =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s-CL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3−1</m:t>
                        </m:r>
                      </m:sup>
                    </m:sSup>
                  </m:oMath>
                </a14:m>
                <a:r>
                  <a:rPr lang="es-CL" dirty="0"/>
                  <a:t>  u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CL" dirty="0"/>
                  <a:t>(x)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′</m:t>
                    </m:r>
                  </m:oMath>
                </a14:m>
                <a:r>
                  <a:rPr lang="es-CL" dirty="0"/>
                  <a:t>(x) = 3 (x² + 5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>
                        <a:latin typeface="Cambria Math" panose="02040503050406030204" pitchFamily="18" charset="0"/>
                      </a:rPr>
                      <m:t>x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³</m:t>
                    </m:r>
                  </m:oMath>
                </a14:m>
                <a:r>
                  <a:rPr lang="es-CL" dirty="0"/>
                  <a:t>)²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s-CL" dirty="0"/>
                  <a:t> (2x + 15x²)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′</m:t>
                    </m:r>
                  </m:oMath>
                </a14:m>
                <a:r>
                  <a:rPr lang="es-CL" dirty="0"/>
                  <a:t>(x) 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s-CL" dirty="0"/>
                  <a:t> + 105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s-CL" dirty="0"/>
                  <a:t> + 600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s-CL" dirty="0"/>
                  <a:t> + 1125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En efecto; desarrollando el cubo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s-CL" dirty="0"/>
                  <a:t>(x) = (x² + 5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>
                        <a:latin typeface="Cambria Math" panose="02040503050406030204" pitchFamily="18" charset="0"/>
                      </a:rPr>
                      <m:t>x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³</m:t>
                    </m:r>
                  </m:oMath>
                </a14:m>
                <a:r>
                  <a:rPr lang="es-CL" dirty="0"/>
                  <a:t>)³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s-CL" dirty="0"/>
                  <a:t>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s-CL" dirty="0"/>
                  <a:t> + 15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s-CL" dirty="0"/>
                  <a:t> + 75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s-CL" dirty="0"/>
                  <a:t> + 125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ƒ ′</m:t>
                    </m:r>
                  </m:oMath>
                </a14:m>
                <a:r>
                  <a:rPr lang="es-CL" dirty="0"/>
                  <a:t>(x) 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s-CL" dirty="0"/>
                  <a:t> + 105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s-CL" dirty="0"/>
                  <a:t> + 600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s-CL" dirty="0"/>
                  <a:t> + 1125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s-CL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690" y="1078754"/>
                <a:ext cx="11474199" cy="4847913"/>
              </a:xfrm>
              <a:blipFill>
                <a:blip r:embed="rId2"/>
                <a:stretch>
                  <a:fillRect l="-266" t="-50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3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825" y="563306"/>
            <a:ext cx="9603275" cy="3450613"/>
          </a:xfrm>
        </p:spPr>
        <p:txBody>
          <a:bodyPr/>
          <a:lstStyle/>
          <a:p>
            <a:r>
              <a:rPr lang="es-CL" b="1" dirty="0"/>
              <a:t>Concepto previo:</a:t>
            </a:r>
            <a:endParaRPr lang="es-CL" dirty="0"/>
          </a:p>
          <a:p>
            <a:r>
              <a:rPr lang="es-CL" dirty="0"/>
              <a:t>Se denomina tasa de variación media al cociente entre las variaciones de unas cantidades respecto a otras.</a:t>
            </a:r>
          </a:p>
          <a:p>
            <a:r>
              <a:rPr lang="es-CL" u="sng" dirty="0"/>
              <a:t>Ejemplo:</a:t>
            </a:r>
            <a:endParaRPr lang="es-CL" dirty="0"/>
          </a:p>
          <a:p>
            <a:r>
              <a:rPr lang="es-CL" dirty="0"/>
              <a:t>Al estudiar la potencia de arranque de un prototipo de automóvil. Se ha obtenido la siguiente tabla.</a:t>
            </a:r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450272" y="3425476"/>
          <a:ext cx="560578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xmlns="" val="1698965309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1286358403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3321260739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1195741757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2993615104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4140603859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1948054411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2928069427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xmlns="" val="86154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V (Km/H)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15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30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50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75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100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130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160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9049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T (s)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</a:rPr>
                        <a:t>7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186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55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0423" y="209509"/>
                <a:ext cx="11350021" cy="5581691"/>
              </a:xfrm>
            </p:spPr>
            <p:txBody>
              <a:bodyPr>
                <a:normAutofit/>
              </a:bodyPr>
              <a:lstStyle/>
              <a:p>
                <a:r>
                  <a:rPr lang="es-CL" b="1" dirty="0"/>
                  <a:t>Ejemplo 2:</a:t>
                </a:r>
                <a:r>
                  <a:rPr lang="es-CL" dirty="0"/>
                  <a:t> Calcular la primera derivada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L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𝐿𝑜𝑔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+7)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 </a:t>
                </a:r>
              </a:p>
              <a:p>
                <a:r>
                  <a:rPr lang="es-CL" b="1" dirty="0"/>
                  <a:t> Método práctico</a:t>
                </a:r>
                <a:endParaRPr lang="es-CL" dirty="0"/>
              </a:p>
              <a:p>
                <a:pPr lvl="0"/>
                <a:r>
                  <a:rPr lang="es-CL" dirty="0"/>
                  <a:t>Luego derivamos el argumento del logaritmo</a:t>
                </a:r>
              </a:p>
              <a:p>
                <a:pPr lvl="0"/>
                <a:r>
                  <a:rPr lang="es-CL" dirty="0"/>
                  <a:t>Derivamos el logaritmo</a:t>
                </a:r>
              </a:p>
              <a:p>
                <a:pPr lvl="0"/>
                <a:r>
                  <a:rPr lang="es-CL" dirty="0"/>
                  <a:t>Establecer los productos de estas derivadas para este caso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𝐿𝑜𝑔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+7)) 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𝐿𝑜𝑔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+7))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+7) 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           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+7)</m:t>
                        </m:r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𝐿𝑛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CL" dirty="0"/>
                  <a:t>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s-CL" dirty="0"/>
                  <a:t>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           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+7) </m:t>
                        </m:r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𝐿𝑛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423" y="209509"/>
                <a:ext cx="11350021" cy="5581691"/>
              </a:xfrm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8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4957" y="164354"/>
                <a:ext cx="11711265" cy="571715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s-CL" b="1" dirty="0"/>
                  <a:t>Ejemplo 3</a:t>
                </a:r>
                <a:r>
                  <a:rPr lang="es-CL" dirty="0"/>
                  <a:t>: Derivar para un x cualquiera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L" dirty="0"/>
                  <a:t>=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𝑆𝑒𝑛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:r>
                  <a:rPr lang="es-CL" dirty="0"/>
                  <a:t>Comenzamos derivando la función Sin, esto es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:r>
                  <a:rPr lang="es-CL" dirty="0"/>
                  <a:t>Luego la derivada de </a:t>
                </a:r>
                <a:r>
                  <a:rPr lang="es-CL" dirty="0" err="1"/>
                  <a:t>Ln</a:t>
                </a:r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 ]     ⋅   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Luego la potencia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 ]     ⋅   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/>
                  <a:t>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⋅      4(2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:r>
                  <a:rPr lang="es-CL" dirty="0"/>
                  <a:t>Y finalmente el binomio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 ]     ⋅   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/>
                  <a:t>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⋅      4(2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⋅4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Es decir: 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957" y="164354"/>
                <a:ext cx="11711265" cy="5717157"/>
              </a:xfrm>
              <a:blipFill>
                <a:blip r:embed="rId2"/>
                <a:stretch>
                  <a:fillRect l="-104" t="-2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500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11401" y="198221"/>
                <a:ext cx="11304866" cy="578489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CL" b="1" dirty="0"/>
                  <a:t>Problemas propuestos, aplicaciones de </a:t>
                </a:r>
                <a:endParaRPr lang="es-CL" dirty="0"/>
              </a:p>
              <a:p>
                <a:r>
                  <a:rPr lang="es-CL" b="1" dirty="0"/>
                  <a:t>          la primera derivada</a:t>
                </a:r>
                <a:r>
                  <a:rPr lang="es-CL" b="1" dirty="0" smtClean="0"/>
                  <a:t>.</a:t>
                </a:r>
                <a:r>
                  <a:rPr lang="es-CL" dirty="0"/>
                  <a:t> </a:t>
                </a:r>
              </a:p>
              <a:p>
                <a:pPr lvl="0"/>
                <a:r>
                  <a:rPr lang="es-CL" dirty="0" smtClean="0"/>
                  <a:t>1.-Hallar </a:t>
                </a:r>
                <a:r>
                  <a:rPr lang="es-CL" dirty="0"/>
                  <a:t>la derivada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2.-Ídem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=(1/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)+3/(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3.-Ídem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+(1/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4.-Ídem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=(1/(2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+3))+4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5.-Ídem </a:t>
                </a:r>
                <a:r>
                  <a:rPr lang="es-CL" dirty="0"/>
                  <a:t>de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=(5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/(3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+1))+(4/(3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+2))</m:t>
                    </m:r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6.-Ídem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=(2/(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+1))+(4/(2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−3))</m:t>
                    </m:r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7.-Ídem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+2−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8.-Ídem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/(3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+2)1/2</m:t>
                    </m:r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9.-Ídem </a:t>
                </a:r>
                <a:r>
                  <a:rPr lang="es-CL" dirty="0"/>
                  <a:t>de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s-CL" dirty="0"/>
              </a:p>
              <a:p>
                <a:pPr lvl="0"/>
                <a:r>
                  <a:rPr lang="es-CL" dirty="0" smtClean="0"/>
                  <a:t>10.-Ídem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⋅(3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401" y="198221"/>
                <a:ext cx="11304866" cy="5784890"/>
              </a:xfrm>
              <a:blipFill>
                <a:blip r:embed="rId2"/>
                <a:stretch>
                  <a:fillRect l="-377" t="-52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2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80734" y="220799"/>
                <a:ext cx="11203266" cy="55478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CL" dirty="0"/>
                  <a:t> </a:t>
                </a:r>
                <a:r>
                  <a:rPr lang="es-CL" dirty="0" smtClean="0"/>
                  <a:t>11.-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12.-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13.-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14.-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𝑐𝑜𝑡𝑔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15.-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16.-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𝑐𝑠𝑐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17.-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(3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18.-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−7)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19.-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 </a:t>
                </a:r>
                <a:r>
                  <a:rPr lang="es-CL" dirty="0" smtClean="0"/>
                  <a:t>20.-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 </a:t>
                </a:r>
                <a:r>
                  <a:rPr lang="es-CL" dirty="0" smtClean="0"/>
                  <a:t>21.-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𝑐𝑜𝑡𝑔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 22.-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𝑐𝑠𝑐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734" y="220799"/>
                <a:ext cx="11203266" cy="5547823"/>
              </a:xfrm>
              <a:blipFill>
                <a:blip r:embed="rId2"/>
                <a:stretch>
                  <a:fillRect l="-435" t="-54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398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14601" y="367554"/>
                <a:ext cx="11485488" cy="52994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CL" dirty="0" smtClean="0"/>
                  <a:t>23.- Aplicando </a:t>
                </a:r>
                <a:r>
                  <a:rPr lang="es-CL" dirty="0"/>
                  <a:t>las derivadas, hallar la pendiente y la inclinación de la tangente a cada una de las curvas siguientes en el punto cuya abscisa se indica. Verificar trazando la curva y la tangente (GOTTFRIED LEIBNITZ 1646-1716)</a:t>
                </a:r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     </a:t>
                </a:r>
                <a:r>
                  <a:rPr lang="es-CL" dirty="0" smtClean="0"/>
                  <a:t>23.1</a:t>
                </a:r>
                <a:r>
                  <a:rPr lang="es-CL" dirty="0"/>
                  <a:t>)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s-CL" dirty="0"/>
                  <a:t>                 	;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     </a:t>
                </a:r>
                <a:r>
                  <a:rPr lang="es-CL" dirty="0" smtClean="0"/>
                  <a:t>23.2</a:t>
                </a:r>
                <a:r>
                  <a:rPr lang="es-CL" dirty="0"/>
                  <a:t>)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−1/2⋅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       ;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     </a:t>
                </a:r>
                <a:r>
                  <a:rPr lang="es-CL" dirty="0" smtClean="0"/>
                  <a:t>23.3</a:t>
                </a:r>
                <a:r>
                  <a:rPr lang="es-CL" dirty="0"/>
                  <a:t>)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CL" dirty="0"/>
                  <a:t>                     ; 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     </a:t>
                </a:r>
                <a:r>
                  <a:rPr lang="es-CL" dirty="0" smtClean="0"/>
                  <a:t>23.4</a:t>
                </a:r>
                <a:r>
                  <a:rPr lang="es-CL" dirty="0"/>
                  <a:t>)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=3+3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        ; 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r>
                  <a:rPr lang="es-CL" dirty="0"/>
                  <a:t>     </a:t>
                </a:r>
                <a:r>
                  <a:rPr lang="es-CL" dirty="0" smtClean="0"/>
                  <a:t>23.5</a:t>
                </a:r>
                <a:r>
                  <a:rPr lang="es-CL" dirty="0"/>
                  <a:t>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/>
                  <a:t>               ;         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01" y="367554"/>
                <a:ext cx="11485488" cy="5299468"/>
              </a:xfrm>
              <a:blipFill>
                <a:blip r:embed="rId2"/>
                <a:stretch>
                  <a:fillRect l="-265" t="-34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066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83934" y="615910"/>
                <a:ext cx="10943622" cy="5028534"/>
              </a:xfrm>
            </p:spPr>
            <p:txBody>
              <a:bodyPr/>
              <a:lstStyle/>
              <a:p>
                <a:r>
                  <a:rPr lang="es-CL" dirty="0" smtClean="0"/>
                  <a:t>24.- Encuentre la derivada de : </a:t>
                </a:r>
              </a:p>
              <a:p>
                <a:r>
                  <a:rPr lang="es-CL" dirty="0" smtClean="0"/>
                  <a:t>24.1.-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s-CL" dirty="0"/>
              </a:p>
              <a:p>
                <a:r>
                  <a:rPr lang="es-CL" dirty="0" smtClean="0"/>
                  <a:t>24.2.-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24.3.-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 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24.4.-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24.5.-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 </a:t>
                </a:r>
                <a:r>
                  <a:rPr lang="es-CL" dirty="0" smtClean="0"/>
                  <a:t>24.6.-Ídem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934" y="615910"/>
                <a:ext cx="10943622" cy="5028534"/>
              </a:xfrm>
              <a:blipFill>
                <a:blip r:embed="rId2"/>
                <a:stretch>
                  <a:fillRect l="-50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29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82334" y="265954"/>
                <a:ext cx="11033933" cy="4904357"/>
              </a:xfrm>
            </p:spPr>
            <p:txBody>
              <a:bodyPr/>
              <a:lstStyle/>
              <a:p>
                <a:r>
                  <a:rPr lang="es-CL" dirty="0" smtClean="0"/>
                  <a:t>24.7.-    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24.8.-   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⋅1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24.9.-   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24.10.-  Ídem </a:t>
                </a:r>
                <a:r>
                  <a:rPr lang="es-CL" dirty="0"/>
                  <a:t>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 </a:t>
                </a:r>
                <a:r>
                  <a:rPr lang="es-CL" dirty="0" smtClean="0"/>
                  <a:t>24.11.-  </a:t>
                </a:r>
                <a:r>
                  <a:rPr lang="es-CL" dirty="0"/>
                  <a:t>Ídem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⋅1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334" y="265954"/>
                <a:ext cx="11033933" cy="4904357"/>
              </a:xfr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72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36778" y="230636"/>
                <a:ext cx="9603275" cy="3450613"/>
              </a:xfrm>
            </p:spPr>
            <p:txBody>
              <a:bodyPr/>
              <a:lstStyle/>
              <a:p>
                <a:r>
                  <a:rPr lang="es-CL" dirty="0"/>
                  <a:t>Se define la tasa de variación de una función definida en un intervalo [</a:t>
                </a:r>
                <a:r>
                  <a:rPr lang="es-CL" dirty="0" err="1"/>
                  <a:t>a,b</a:t>
                </a:r>
                <a:r>
                  <a:rPr lang="es-CL" dirty="0"/>
                  <a:t>]; siendo </a:t>
                </a:r>
              </a:p>
              <a:p>
                <a:r>
                  <a:rPr lang="es-CL" dirty="0"/>
                  <a:t>a &lt; b. Como: 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𝑇𝑣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          ;    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78" y="230636"/>
                <a:ext cx="9603275" cy="3450613"/>
              </a:xfrm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096960"/>
                  </p:ext>
                </p:extLst>
              </p:nvPr>
            </p:nvGraphicFramePr>
            <p:xfrm>
              <a:off x="3284220" y="2383280"/>
              <a:ext cx="8106268" cy="35208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9846">
                      <a:extLst>
                        <a:ext uri="{9D8B030D-6E8A-4147-A177-3AD203B41FA5}">
                          <a16:colId xmlns:a16="http://schemas.microsoft.com/office/drawing/2014/main" xmlns="" val="309761597"/>
                        </a:ext>
                      </a:extLst>
                    </a:gridCol>
                    <a:gridCol w="1853084">
                      <a:extLst>
                        <a:ext uri="{9D8B030D-6E8A-4147-A177-3AD203B41FA5}">
                          <a16:colId xmlns:a16="http://schemas.microsoft.com/office/drawing/2014/main" xmlns="" val="629997077"/>
                        </a:ext>
                      </a:extLst>
                    </a:gridCol>
                    <a:gridCol w="987619">
                      <a:extLst>
                        <a:ext uri="{9D8B030D-6E8A-4147-A177-3AD203B41FA5}">
                          <a16:colId xmlns:a16="http://schemas.microsoft.com/office/drawing/2014/main" xmlns="" val="3073983480"/>
                        </a:ext>
                      </a:extLst>
                    </a:gridCol>
                    <a:gridCol w="737248">
                      <a:extLst>
                        <a:ext uri="{9D8B030D-6E8A-4147-A177-3AD203B41FA5}">
                          <a16:colId xmlns:a16="http://schemas.microsoft.com/office/drawing/2014/main" xmlns="" val="748108135"/>
                        </a:ext>
                      </a:extLst>
                    </a:gridCol>
                    <a:gridCol w="859401">
                      <a:extLst>
                        <a:ext uri="{9D8B030D-6E8A-4147-A177-3AD203B41FA5}">
                          <a16:colId xmlns:a16="http://schemas.microsoft.com/office/drawing/2014/main" xmlns="" val="3441492115"/>
                        </a:ext>
                      </a:extLst>
                    </a:gridCol>
                    <a:gridCol w="1228459">
                      <a:extLst>
                        <a:ext uri="{9D8B030D-6E8A-4147-A177-3AD203B41FA5}">
                          <a16:colId xmlns:a16="http://schemas.microsoft.com/office/drawing/2014/main" xmlns="" val="2750207624"/>
                        </a:ext>
                      </a:extLst>
                    </a:gridCol>
                    <a:gridCol w="1350611">
                      <a:extLst>
                        <a:ext uri="{9D8B030D-6E8A-4147-A177-3AD203B41FA5}">
                          <a16:colId xmlns:a16="http://schemas.microsoft.com/office/drawing/2014/main" xmlns="" val="841643824"/>
                        </a:ext>
                      </a:extLst>
                    </a:gridCol>
                  </a:tblGrid>
                  <a:tr h="999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Intervalo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Función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s-CL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184994282"/>
                      </a:ext>
                    </a:extLst>
                  </a:tr>
                  <a:tr h="252098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[-3,2]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[-1,1]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[2,3]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[0,1]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5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1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1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-1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9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-7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5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4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0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10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-6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5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2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-3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5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9386835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1096960"/>
                  </p:ext>
                </p:extLst>
              </p:nvPr>
            </p:nvGraphicFramePr>
            <p:xfrm>
              <a:off x="3284220" y="2383280"/>
              <a:ext cx="8106268" cy="35208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9846">
                      <a:extLst>
                        <a:ext uri="{9D8B030D-6E8A-4147-A177-3AD203B41FA5}">
                          <a16:colId xmlns:a16="http://schemas.microsoft.com/office/drawing/2014/main" val="309761597"/>
                        </a:ext>
                      </a:extLst>
                    </a:gridCol>
                    <a:gridCol w="1853084">
                      <a:extLst>
                        <a:ext uri="{9D8B030D-6E8A-4147-A177-3AD203B41FA5}">
                          <a16:colId xmlns:a16="http://schemas.microsoft.com/office/drawing/2014/main" val="629997077"/>
                        </a:ext>
                      </a:extLst>
                    </a:gridCol>
                    <a:gridCol w="987619">
                      <a:extLst>
                        <a:ext uri="{9D8B030D-6E8A-4147-A177-3AD203B41FA5}">
                          <a16:colId xmlns:a16="http://schemas.microsoft.com/office/drawing/2014/main" val="3073983480"/>
                        </a:ext>
                      </a:extLst>
                    </a:gridCol>
                    <a:gridCol w="737248">
                      <a:extLst>
                        <a:ext uri="{9D8B030D-6E8A-4147-A177-3AD203B41FA5}">
                          <a16:colId xmlns:a16="http://schemas.microsoft.com/office/drawing/2014/main" val="748108135"/>
                        </a:ext>
                      </a:extLst>
                    </a:gridCol>
                    <a:gridCol w="859401">
                      <a:extLst>
                        <a:ext uri="{9D8B030D-6E8A-4147-A177-3AD203B41FA5}">
                          <a16:colId xmlns:a16="http://schemas.microsoft.com/office/drawing/2014/main" val="3441492115"/>
                        </a:ext>
                      </a:extLst>
                    </a:gridCol>
                    <a:gridCol w="1228459">
                      <a:extLst>
                        <a:ext uri="{9D8B030D-6E8A-4147-A177-3AD203B41FA5}">
                          <a16:colId xmlns:a16="http://schemas.microsoft.com/office/drawing/2014/main" val="2750207624"/>
                        </a:ext>
                      </a:extLst>
                    </a:gridCol>
                    <a:gridCol w="1350611">
                      <a:extLst>
                        <a:ext uri="{9D8B030D-6E8A-4147-A177-3AD203B41FA5}">
                          <a16:colId xmlns:a16="http://schemas.microsoft.com/office/drawing/2014/main" val="841643824"/>
                        </a:ext>
                      </a:extLst>
                    </a:gridCol>
                  </a:tblGrid>
                  <a:tr h="999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Intervalo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Función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98765" t="-3049" r="-425926" b="-254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33884" t="-3049" r="-470248" b="-254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0141" t="-3049" r="-300704" b="-254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52239" t="-3049" r="-112438" b="-254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3049" r="-1802" b="-254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4994282"/>
                      </a:ext>
                    </a:extLst>
                  </a:tr>
                  <a:tr h="252098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[-3,2]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[-1,1]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[2,3]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[0,1]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11" t="-40723" r="-280263" b="-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5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1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1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-1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9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-7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5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4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0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10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-6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5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2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-3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5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86835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5874" y="2013948"/>
            <a:ext cx="9236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Cuando la tasa de variación para cada función en los intervalos que se indican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8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776" y="283759"/>
            <a:ext cx="9603275" cy="3450613"/>
          </a:xfrm>
        </p:spPr>
        <p:txBody>
          <a:bodyPr/>
          <a:lstStyle/>
          <a:p>
            <a:r>
              <a:rPr lang="es-CL" dirty="0"/>
              <a:t>En el caso de la función lineal, o sea f(x) = m x + b. Se caracteriza porque la tasa de variación media no varía, permanece constante en todos los intervalos</a:t>
            </a:r>
          </a:p>
          <a:p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231416"/>
                  </p:ext>
                </p:extLst>
              </p:nvPr>
            </p:nvGraphicFramePr>
            <p:xfrm>
              <a:off x="3402647" y="2619021"/>
              <a:ext cx="7807218" cy="32060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0913">
                      <a:extLst>
                        <a:ext uri="{9D8B030D-6E8A-4147-A177-3AD203B41FA5}">
                          <a16:colId xmlns:a16="http://schemas.microsoft.com/office/drawing/2014/main" xmlns="" val="93838035"/>
                        </a:ext>
                      </a:extLst>
                    </a:gridCol>
                    <a:gridCol w="1300913">
                      <a:extLst>
                        <a:ext uri="{9D8B030D-6E8A-4147-A177-3AD203B41FA5}">
                          <a16:colId xmlns:a16="http://schemas.microsoft.com/office/drawing/2014/main" xmlns="" val="3447720117"/>
                        </a:ext>
                      </a:extLst>
                    </a:gridCol>
                    <a:gridCol w="1300913">
                      <a:extLst>
                        <a:ext uri="{9D8B030D-6E8A-4147-A177-3AD203B41FA5}">
                          <a16:colId xmlns:a16="http://schemas.microsoft.com/office/drawing/2014/main" xmlns="" val="1924484942"/>
                        </a:ext>
                      </a:extLst>
                    </a:gridCol>
                    <a:gridCol w="1300913">
                      <a:extLst>
                        <a:ext uri="{9D8B030D-6E8A-4147-A177-3AD203B41FA5}">
                          <a16:colId xmlns:a16="http://schemas.microsoft.com/office/drawing/2014/main" xmlns="" val="1813479961"/>
                        </a:ext>
                      </a:extLst>
                    </a:gridCol>
                    <a:gridCol w="1301783">
                      <a:extLst>
                        <a:ext uri="{9D8B030D-6E8A-4147-A177-3AD203B41FA5}">
                          <a16:colId xmlns:a16="http://schemas.microsoft.com/office/drawing/2014/main" xmlns="" val="1817218194"/>
                        </a:ext>
                      </a:extLst>
                    </a:gridCol>
                    <a:gridCol w="1301783">
                      <a:extLst>
                        <a:ext uri="{9D8B030D-6E8A-4147-A177-3AD203B41FA5}">
                          <a16:colId xmlns:a16="http://schemas.microsoft.com/office/drawing/2014/main" xmlns="" val="1565181183"/>
                        </a:ext>
                      </a:extLst>
                    </a:gridCol>
                  </a:tblGrid>
                  <a:tr h="89441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Intervalo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L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s-CL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CL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CL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275383917"/>
                      </a:ext>
                    </a:extLst>
                  </a:tr>
                  <a:tr h="231163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[0,1]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[-2,1]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[3,5]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1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3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2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14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-1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-7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8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3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9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6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510736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231416"/>
                  </p:ext>
                </p:extLst>
              </p:nvPr>
            </p:nvGraphicFramePr>
            <p:xfrm>
              <a:off x="3402647" y="2619021"/>
              <a:ext cx="7807218" cy="32060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0913">
                      <a:extLst>
                        <a:ext uri="{9D8B030D-6E8A-4147-A177-3AD203B41FA5}">
                          <a16:colId xmlns:a16="http://schemas.microsoft.com/office/drawing/2014/main" val="93838035"/>
                        </a:ext>
                      </a:extLst>
                    </a:gridCol>
                    <a:gridCol w="1300913">
                      <a:extLst>
                        <a:ext uri="{9D8B030D-6E8A-4147-A177-3AD203B41FA5}">
                          <a16:colId xmlns:a16="http://schemas.microsoft.com/office/drawing/2014/main" val="3447720117"/>
                        </a:ext>
                      </a:extLst>
                    </a:gridCol>
                    <a:gridCol w="1300913">
                      <a:extLst>
                        <a:ext uri="{9D8B030D-6E8A-4147-A177-3AD203B41FA5}">
                          <a16:colId xmlns:a16="http://schemas.microsoft.com/office/drawing/2014/main" val="1924484942"/>
                        </a:ext>
                      </a:extLst>
                    </a:gridCol>
                    <a:gridCol w="1300913">
                      <a:extLst>
                        <a:ext uri="{9D8B030D-6E8A-4147-A177-3AD203B41FA5}">
                          <a16:colId xmlns:a16="http://schemas.microsoft.com/office/drawing/2014/main" val="1813479961"/>
                        </a:ext>
                      </a:extLst>
                    </a:gridCol>
                    <a:gridCol w="1301783">
                      <a:extLst>
                        <a:ext uri="{9D8B030D-6E8A-4147-A177-3AD203B41FA5}">
                          <a16:colId xmlns:a16="http://schemas.microsoft.com/office/drawing/2014/main" val="1817218194"/>
                        </a:ext>
                      </a:extLst>
                    </a:gridCol>
                    <a:gridCol w="1301783">
                      <a:extLst>
                        <a:ext uri="{9D8B030D-6E8A-4147-A177-3AD203B41FA5}">
                          <a16:colId xmlns:a16="http://schemas.microsoft.com/office/drawing/2014/main" val="1565181183"/>
                        </a:ext>
                      </a:extLst>
                    </a:gridCol>
                  </a:tblGrid>
                  <a:tr h="89441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Intervalo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3401" r="-401402" b="-259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939" t="-3401" r="-303286" b="-259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99533" t="-3401" r="-201869" b="-259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1408" t="-3401" r="-102817" b="-259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9065" t="-3401" r="-2336" b="-259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5383917"/>
                      </a:ext>
                    </a:extLst>
                  </a:tr>
                  <a:tr h="231163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[0,1]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[-2,1]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[3,5]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1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3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2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2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14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-1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-7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8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3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9</a:t>
                          </a:r>
                          <a:endParaRPr lang="es-CL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>
                              <a:effectLst/>
                            </a:rPr>
                            <a:t>6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L" sz="1200" dirty="0">
                              <a:effectLst/>
                            </a:rPr>
                            <a:t>3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10736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6259" y="1915036"/>
            <a:ext cx="7092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                </a:t>
            </a:r>
            <a:r>
              <a:rPr kumimoji="0" lang="en-US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kumimoji="0" lang="en-US" altLang="es-C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f(x)=3x-1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2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845" y="341043"/>
            <a:ext cx="9603275" cy="3450613"/>
          </a:xfrm>
        </p:spPr>
        <p:txBody>
          <a:bodyPr/>
          <a:lstStyle/>
          <a:p>
            <a:r>
              <a:rPr lang="es-CL" dirty="0"/>
              <a:t>Podemos entonces definir la tasa de variación media instantánea de una función f en un punto a, como:</a:t>
            </a:r>
          </a:p>
          <a:p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1049867" y="1962171"/>
                <a:ext cx="6096000" cy="17664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`</m:t>
                          </m:r>
                          <m:d>
                            <m:dPr>
                              <m:ctrlPr>
                                <a:rPr lang="es-ES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CL" sz="3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L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s-CL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s-CL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67" y="1962171"/>
                <a:ext cx="6096000" cy="1766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03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45268" y="243377"/>
                <a:ext cx="11846732" cy="5028534"/>
              </a:xfrm>
            </p:spPr>
            <p:txBody>
              <a:bodyPr>
                <a:normAutofit/>
              </a:bodyPr>
              <a:lstStyle/>
              <a:p>
                <a:r>
                  <a:rPr lang="es-ES" dirty="0"/>
                  <a:t>¿Qué representa la tasa de variación instantánea de una función</a:t>
                </a:r>
                <a:r>
                  <a:rPr lang="es-ES" dirty="0" smtClean="0"/>
                  <a:t>?</a:t>
                </a:r>
              </a:p>
              <a:p>
                <a:r>
                  <a:rPr lang="es-ES" dirty="0"/>
                  <a:t>Consideremos la función f (x), representada por la curva que muestra la figura.   </a:t>
                </a:r>
                <a:r>
                  <a:rPr lang="es-ES" dirty="0" smtClean="0"/>
                  <a:t>Supongamos o consideremos </a:t>
                </a:r>
                <a:r>
                  <a:rPr lang="es-ES" dirty="0"/>
                  <a:t>el punto T de coordenadas (x, f(x)) y en ese punto tracemos la tangente a la curva (t</a:t>
                </a:r>
                <a:r>
                  <a:rPr lang="es-ES" dirty="0" smtClean="0"/>
                  <a:t>).</a:t>
                </a:r>
              </a:p>
              <a:p>
                <a:endParaRPr lang="es-CL" dirty="0"/>
              </a:p>
              <a:p>
                <a:r>
                  <a:rPr lang="es-ES" dirty="0"/>
                  <a:t>Calculemos ahora la variación instantánea de la función f(x) en ese punto T. mediante el incremento H. entonces tenemos</a:t>
                </a:r>
                <a:endParaRPr lang="es-CL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Vi</m:t>
                            </m:r>
                            <m:r>
                              <a:rPr lang="es-CL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e>
                    </m:func>
                  </m:oMath>
                </a14:m>
                <a:endParaRPr lang="es-CL" dirty="0"/>
              </a:p>
              <a:p>
                <a:r>
                  <a:rPr lang="es-ES" dirty="0"/>
                  <a:t>os que además que f (x ) es continua.   ∀ punto del </a:t>
                </a:r>
                <a:r>
                  <a:rPr lang="es-ES" dirty="0" smtClean="0"/>
                  <a:t>Dominio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268" y="243377"/>
                <a:ext cx="11846732" cy="5028534"/>
              </a:xfrm>
              <a:blipFill>
                <a:blip r:embed="rId2"/>
                <a:stretch>
                  <a:fillRect l="-463" t="-12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12756" r="22783" b="16962"/>
          <a:stretch>
            <a:fillRect/>
          </a:stretch>
        </p:blipFill>
        <p:spPr bwMode="auto">
          <a:xfrm>
            <a:off x="7089422" y="2664177"/>
            <a:ext cx="4978399" cy="3239911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545923" y="4222816"/>
            <a:ext cx="337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Donde,  Vi = variación instantánea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333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379" y="525599"/>
            <a:ext cx="9603275" cy="3450613"/>
          </a:xfrm>
        </p:spPr>
        <p:txBody>
          <a:bodyPr/>
          <a:lstStyle/>
          <a:p>
            <a:r>
              <a:rPr lang="es-ES" dirty="0"/>
              <a:t>Observe ahora el intervalo [x, H + x ]</a:t>
            </a:r>
            <a:endParaRPr lang="es-CL" dirty="0"/>
          </a:p>
          <a:p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08000" y="1189934"/>
                <a:ext cx="9302044" cy="6522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Aquí se observa que.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1°) Mientras más se aproxime el punto  T' al punto  T la secante   </a:t>
                </a:r>
                <a:r>
                  <a:rPr lang="es-ES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₸₸'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más se aproximará a la tangente  en el punto T de la curva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2°) En el límite cuando el incremento H</a:t>
                </a:r>
                <a:r>
                  <a:rPr lang="es-ES" dirty="0">
                    <a:latin typeface="Segoe UI Symbol" panose="020B0502040204020203" pitchFamily="34" charset="0"/>
                    <a:ea typeface="Calibri" panose="020F0502020204030204" pitchFamily="34" charset="0"/>
                    <a:cs typeface="Segoe UI Symbol" panose="020B0502040204020203" pitchFamily="34" charset="0"/>
                  </a:rPr>
                  <a:t>➝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 la variación instantánea se 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Aproximará o coincidirá con el valor de la pendiente  de la secante </a:t>
                </a:r>
                <a:r>
                  <a:rPr lang="es-ES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₸₸'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esto es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sSub>
                                <m:sSub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CL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CL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s-C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C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Entonces,    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sSub>
                              <m:sSubPr>
                                <m:ctrlP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s-CL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den>
                        </m:f>
                      </m:e>
                    </m:func>
                  </m:oMath>
                </a14:m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s-C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corresponde a la pendiente de la tangente a la curva</a:t>
                </a:r>
                <a:r>
                  <a:rPr lang="es-ES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06000"/>
                  </a:lnSpc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dirty="0"/>
                  <a:t>      En el punto x del Dominio</a:t>
                </a:r>
                <a:endParaRPr lang="es-CL" dirty="0"/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189934"/>
                <a:ext cx="9302044" cy="6522555"/>
              </a:xfrm>
              <a:prstGeom prst="rect">
                <a:avLst/>
              </a:prstGeom>
              <a:blipFill>
                <a:blip r:embed="rId2"/>
                <a:stretch>
                  <a:fillRect l="-524" t="-374" r="-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18645" r="28943" b="26247"/>
          <a:stretch>
            <a:fillRect/>
          </a:stretch>
        </p:blipFill>
        <p:spPr bwMode="auto">
          <a:xfrm>
            <a:off x="7871178" y="3122915"/>
            <a:ext cx="3606800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91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45268" y="401421"/>
                <a:ext cx="11327443" cy="5288179"/>
              </a:xfrm>
            </p:spPr>
            <p:txBody>
              <a:bodyPr>
                <a:normAutofit/>
              </a:bodyPr>
              <a:lstStyle/>
              <a:p>
                <a:r>
                  <a:rPr lang="es-ES" sz="3200" dirty="0"/>
                  <a:t>Naturalmente que para encontrar la pendiente la curva f (x) en un punto del dominio  (eje  x)  debemos  encontrar la ecuación de </a:t>
                </a:r>
                <a:r>
                  <a:rPr lang="es-ES" sz="3200" dirty="0" smtClean="0"/>
                  <a:t>la</a:t>
                </a:r>
              </a:p>
              <a:p>
                <a:r>
                  <a:rPr lang="es-ES" sz="3200" dirty="0" smtClean="0"/>
                  <a:t> </a:t>
                </a:r>
                <a:r>
                  <a:rPr lang="es-ES" sz="3200" dirty="0"/>
                  <a:t>nueva función 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3200" i="1">
                        <a:latin typeface="Cambria Math" panose="02040503050406030204" pitchFamily="18" charset="0"/>
                      </a:rPr>
                      <m:t> `</m:t>
                    </m:r>
                    <m:d>
                      <m:dPr>
                        <m:ctrlPr>
                          <a:rPr lang="es-CL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3200" dirty="0"/>
                  <a:t> que la representa o ecuación general de la tangente lo que denominaremos por f``(x) , es decir,  la ecuación general de la tangente  a  f (x)  en  x se expresa por:</a:t>
                </a:r>
                <a:endParaRPr lang="es-CL" sz="3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CL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C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s-C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`</m:t>
                            </m:r>
                            <m:d>
                              <m:dPr>
                                <m:ctrlPr>
                                  <a:rPr lang="es-CL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CL" sz="3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a:rPr lang="es-C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CL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CL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CL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e>
                    </m:func>
                  </m:oMath>
                </a14:m>
                <a:endParaRPr lang="es-CL" sz="3200" dirty="0"/>
              </a:p>
              <a:p>
                <a:endParaRPr lang="es-CL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268" y="401421"/>
                <a:ext cx="11327443" cy="5288179"/>
              </a:xfrm>
              <a:blipFill rotWithShape="0">
                <a:blip r:embed="rId2"/>
                <a:stretch>
                  <a:fillRect l="-1238" t="-577" r="-226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9848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207</TotalTime>
  <Words>1073</Words>
  <Application>Microsoft Office PowerPoint</Application>
  <PresentationFormat>Panorámica</PresentationFormat>
  <Paragraphs>353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Gill Sans MT</vt:lpstr>
      <vt:lpstr>Segoe UI Symbol</vt:lpstr>
      <vt:lpstr>Symbol</vt:lpstr>
      <vt:lpstr>Times New Roman</vt:lpstr>
      <vt:lpstr>Gallery</vt:lpstr>
      <vt:lpstr>La derivada de una función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Fórmulas de derivación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aplicación de la regla de la cadena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elita</dc:creator>
  <cp:lastModifiedBy>Montoya</cp:lastModifiedBy>
  <cp:revision>22</cp:revision>
  <dcterms:created xsi:type="dcterms:W3CDTF">2020-08-29T01:30:55Z</dcterms:created>
  <dcterms:modified xsi:type="dcterms:W3CDTF">2022-06-01T19:54:58Z</dcterms:modified>
</cp:coreProperties>
</file>